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3" roundtripDataSignature="AMtx7miJDitI2QnfL6uqOuAgyiFu5Nd8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8409bb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f8409bb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5f3e891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05f3e891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f3e8917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05f3e891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5f3e8917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05f3e8917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5f3e891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05f3e891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f3e8917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05f3e8917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5f3e8917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05f3e8917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5f3e8917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05f3e8917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5f3e8917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05f3e8917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5f3e8917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05f3e8917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f3e8917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05f3e8917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6f9856a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046f9856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f3e8917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05f3e8917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5f3e8917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05f3e8917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f3e8917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05f3e8917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5f3e8917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05f3e8917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5f3e8917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05f3e8917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f3e8917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05f3e8917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5f3e8917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05f3e8917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3e8917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05f3e8917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5f3e8917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05f3e8917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5f3e8917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5f3e8917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5f3e89171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5f3e8917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5f3e8917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05f3e8917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5f3e8917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05f3e8917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5f3e8917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05f3e8917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5f3e8917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5f3e8917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5f3e8917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5f3e8917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5f3e8917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5f3e8917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5f3e8917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5f3e8917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5f3e8917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5f3e8917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5f3e8917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5f3e8917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f3e891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05f3e891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5f3e8917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5f3e8917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f3e8917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05f3e8917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5f3e8917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05f3e8917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5f3e8917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05f3e8917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5f3e8917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05f3e8917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5f3e8917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05f3e8917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5f3e891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05f3e891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5f3e89171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5f3e89171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5f3e891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05f3e891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f3e8917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05f3e8917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f3e891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05f3e891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3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uanignaciocavalieri@gmail.com" TargetMode="External"/><Relationship Id="rId4" Type="http://schemas.openxmlformats.org/officeDocument/2006/relationships/hyperlink" Target="mailto:juanignaciocornet@gmail.com" TargetMode="External"/><Relationship Id="rId5" Type="http://schemas.openxmlformats.org/officeDocument/2006/relationships/hyperlink" Target="mailto:khodadad.pakdaman@gmail.com" TargetMode="External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11" Type="http://schemas.openxmlformats.org/officeDocument/2006/relationships/image" Target="../media/image32.png"/><Relationship Id="rId10" Type="http://schemas.openxmlformats.org/officeDocument/2006/relationships/image" Target="../media/image28.png"/><Relationship Id="rId9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37.png"/><Relationship Id="rId13" Type="http://schemas.openxmlformats.org/officeDocument/2006/relationships/image" Target="../media/image39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9" Type="http://schemas.openxmlformats.org/officeDocument/2006/relationships/image" Target="../media/image41.png"/><Relationship Id="rId15" Type="http://schemas.openxmlformats.org/officeDocument/2006/relationships/image" Target="../media/image40.png"/><Relationship Id="rId14" Type="http://schemas.openxmlformats.org/officeDocument/2006/relationships/image" Target="../media/image49.png"/><Relationship Id="rId16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kpzhang93.github.io/MTCNN_face_detection_alignment/paper/spl.pdf" TargetMode="External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511.0643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hyperlink" Target="https://arxiv.org/abs/1511.06434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hyperlink" Target="https://arxiv.org/abs/1511.06434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8.jpg"/><Relationship Id="rId6" Type="http://schemas.openxmlformats.org/officeDocument/2006/relationships/image" Target="../media/image54.jpg"/><Relationship Id="rId7" Type="http://schemas.openxmlformats.org/officeDocument/2006/relationships/hyperlink" Target="https://arxiv.org/abs/1703.10593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gif"/><Relationship Id="rId4" Type="http://schemas.openxmlformats.org/officeDocument/2006/relationships/hyperlink" Target="https://arxiv.org/abs/1703.10593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gif"/><Relationship Id="rId4" Type="http://schemas.openxmlformats.org/officeDocument/2006/relationships/image" Target="../media/image5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hyperlink" Target="https://arxiv.org/abs/1508.06576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rmFfRbxCSZytMtTyyM_OcEoOBKCs-bTn/view" TargetMode="External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LynnHo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abs/1707.02921" TargetMode="External"/><Relationship Id="rId4" Type="http://schemas.openxmlformats.org/officeDocument/2006/relationships/hyperlink" Target="https://arxiv.org/abs/1808.08718" TargetMode="External"/><Relationship Id="rId5" Type="http://schemas.openxmlformats.org/officeDocument/2006/relationships/hyperlink" Target="https://arxiv.org/abs/1609.04802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krasserm/super-resolution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youtu.be/pW6nZXeWlG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youtube.com/watch?v=ccPUj5cCs4c&amp;feature=youtu.be" TargetMode="External"/><Relationship Id="rId4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hyperlink" Target="https://arxiv.org/pdf/1311.2901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hyperlink" Target="https://arxiv.org/pdf/1311.2901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409bb954_0_0"/>
          <p:cNvSpPr txBox="1"/>
          <p:nvPr/>
        </p:nvSpPr>
        <p:spPr>
          <a:xfrm>
            <a:off x="396150" y="1332700"/>
            <a:ext cx="85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Visión por Computadora II - CEAI - FIUBA</a:t>
            </a:r>
            <a:endParaRPr b="1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gf8409bb954_0_0"/>
          <p:cNvSpPr txBox="1"/>
          <p:nvPr/>
        </p:nvSpPr>
        <p:spPr>
          <a:xfrm>
            <a:off x="396150" y="3722100"/>
            <a:ext cx="810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Profesores: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Cavalieri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juanignaciocavalieri@gmail.com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Cornet Juan Ignacio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juanignaciocornet@gmail.com</a:t>
            </a:r>
            <a:endParaRPr b="0" i="0" sz="17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Khodadad Pakdaman - </a:t>
            </a:r>
            <a:r>
              <a:rPr b="0" i="0" lang="es" sz="1700" u="sng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khodadad.pakdaman@gmail.com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gf8409bb95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8025" y="2193875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f3e89171_0_3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Procedimiento</a:t>
            </a:r>
            <a:endParaRPr/>
          </a:p>
        </p:txBody>
      </p:sp>
      <p:sp>
        <p:nvSpPr>
          <p:cNvPr id="155" name="Google Shape;155;g105f3e89171_0_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Inicialización aleatoria de una imagen G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Descendemos en la dirección del gradiente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J(G)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G := G - ∂J/∂G (G)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5f3e89171_0_44"/>
          <p:cNvSpPr txBox="1"/>
          <p:nvPr>
            <p:ph type="title"/>
          </p:nvPr>
        </p:nvSpPr>
        <p:spPr>
          <a:xfrm>
            <a:off x="7294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 de contenido</a:t>
            </a:r>
            <a:endParaRPr/>
          </a:p>
        </p:txBody>
      </p:sp>
      <p:sp>
        <p:nvSpPr>
          <p:cNvPr id="161" name="Google Shape;161;g105f3e89171_0_44"/>
          <p:cNvSpPr txBox="1"/>
          <p:nvPr>
            <p:ph idx="1" type="body"/>
          </p:nvPr>
        </p:nvSpPr>
        <p:spPr>
          <a:xfrm>
            <a:off x="729450" y="1526175"/>
            <a:ext cx="7688700" cy="21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onsideremos una capa intermedia </a:t>
            </a:r>
            <a:r>
              <a:rPr i="1" lang="es" sz="1400"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una red de reconocimiento de imágenes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Usamos una red pre-entrenada VGG, o Resnets, etc.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Supongamos que a</a:t>
            </a:r>
            <a:r>
              <a:rPr baseline="30000" lang="es" sz="1400">
                <a:latin typeface="Montserrat"/>
                <a:ea typeface="Montserrat"/>
                <a:cs typeface="Montserrat"/>
                <a:sym typeface="Montserrat"/>
              </a:rPr>
              <a:t>[l]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(C) y a</a:t>
            </a:r>
            <a:r>
              <a:rPr baseline="30000" lang="es" sz="1400">
                <a:latin typeface="Montserrat"/>
                <a:ea typeface="Montserrat"/>
                <a:cs typeface="Montserrat"/>
                <a:sym typeface="Montserrat"/>
              </a:rPr>
              <a:t>[l]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(G) son las activaciones correspondientes a C y G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Si estas dos activaciones son similares entonces las imágenes tienen contenido similar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b="1" baseline="-25000" lang="es" sz="1600">
                <a:latin typeface="Montserrat"/>
                <a:ea typeface="Montserrat"/>
                <a:cs typeface="Montserrat"/>
                <a:sym typeface="Montserrat"/>
              </a:rPr>
              <a:t>content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(G) = ‖f(a</a:t>
            </a:r>
            <a:r>
              <a:rPr b="1" baseline="30000" lang="es" sz="1600">
                <a:latin typeface="Montserrat"/>
                <a:ea typeface="Montserrat"/>
                <a:cs typeface="Montserrat"/>
                <a:sym typeface="Montserrat"/>
              </a:rPr>
              <a:t>[l]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(C))-f(a</a:t>
            </a:r>
            <a:r>
              <a:rPr b="1" baseline="30000" lang="es" sz="1600">
                <a:latin typeface="Montserrat"/>
                <a:ea typeface="Montserrat"/>
                <a:cs typeface="Montserrat"/>
                <a:sym typeface="Montserrat"/>
              </a:rPr>
              <a:t>[l]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(G) )‖</a:t>
            </a:r>
            <a:r>
              <a:rPr b="1" baseline="30000" lang="es" sz="16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baseline="30000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5f3e89171_0_49"/>
          <p:cNvSpPr txBox="1"/>
          <p:nvPr>
            <p:ph type="title"/>
          </p:nvPr>
        </p:nvSpPr>
        <p:spPr>
          <a:xfrm>
            <a:off x="727650" y="577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 de estilo</a:t>
            </a:r>
            <a:endParaRPr/>
          </a:p>
        </p:txBody>
      </p:sp>
      <p:pic>
        <p:nvPicPr>
          <p:cNvPr id="167" name="Google Shape;167;g105f3e89171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66000"/>
            <a:ext cx="8839200" cy="149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05f3e89171_0_49"/>
          <p:cNvSpPr txBox="1"/>
          <p:nvPr/>
        </p:nvSpPr>
        <p:spPr>
          <a:xfrm>
            <a:off x="410900" y="3074350"/>
            <a:ext cx="81225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Imaginemos que que queremos usar la activación de la capa </a:t>
            </a:r>
            <a:r>
              <a:rPr i="1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 </a:t>
            </a:r>
            <a:r>
              <a:rPr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el estilo. Definimos el estilo como la correlación de activaciones a lo largo de los canales</a:t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Pregunta: ¿cuán correlacionadas están las activaciones a lo largo de canales?</a:t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Usando eso calculamos la ‘distancia de estilo’</a:t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5f3e89171_0_55"/>
          <p:cNvSpPr txBox="1"/>
          <p:nvPr>
            <p:ph idx="1" type="body"/>
          </p:nvPr>
        </p:nvSpPr>
        <p:spPr>
          <a:xfrm>
            <a:off x="612050" y="3369175"/>
            <a:ext cx="7495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Queremos que las correlaciones entre canales sean parecidas en ambas imágenes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¿Cómo logramos esto?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105f3e89171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825" y="914400"/>
            <a:ext cx="8198382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05f3e89171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500" y="4155900"/>
            <a:ext cx="6245800" cy="8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05f3e89171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5" y="2867225"/>
            <a:ext cx="66675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05f3e89171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800" y="992000"/>
            <a:ext cx="2822625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05f3e89171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7025" y="1315000"/>
            <a:ext cx="2699426" cy="7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05f3e89171_0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2175" y="3111823"/>
            <a:ext cx="1762675" cy="4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05f3e89171_0_61"/>
          <p:cNvSpPr txBox="1"/>
          <p:nvPr/>
        </p:nvSpPr>
        <p:spPr>
          <a:xfrm>
            <a:off x="183425" y="528250"/>
            <a:ext cx="4226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Gram matrix:</a:t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105f3e89171_0_61"/>
          <p:cNvSpPr txBox="1"/>
          <p:nvPr/>
        </p:nvSpPr>
        <p:spPr>
          <a:xfrm>
            <a:off x="130375" y="2325150"/>
            <a:ext cx="5020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Usamos la norma de Frobenius entre matrices como distancia:</a:t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g105f3e89171_0_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80100" y="4023675"/>
            <a:ext cx="4099399" cy="8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05f3e89171_0_61"/>
          <p:cNvSpPr txBox="1"/>
          <p:nvPr/>
        </p:nvSpPr>
        <p:spPr>
          <a:xfrm>
            <a:off x="95875" y="4192800"/>
            <a:ext cx="3022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Hacemos esto con varias capas:</a:t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f3e89171_0_7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f3e89171_0_77"/>
          <p:cNvSpPr txBox="1"/>
          <p:nvPr>
            <p:ph type="title"/>
          </p:nvPr>
        </p:nvSpPr>
        <p:spPr>
          <a:xfrm>
            <a:off x="7294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Reconocimiento de rostros</a:t>
            </a:r>
            <a:endParaRPr/>
          </a:p>
        </p:txBody>
      </p:sp>
      <p:sp>
        <p:nvSpPr>
          <p:cNvPr id="198" name="Google Shape;198;g105f3e89171_0_77"/>
          <p:cNvSpPr txBox="1"/>
          <p:nvPr>
            <p:ph idx="1" type="body"/>
          </p:nvPr>
        </p:nvSpPr>
        <p:spPr>
          <a:xfrm>
            <a:off x="729450" y="17487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Dos problemas relacionados: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Face verification: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 dado una imagen de entrada + un ID/nombre, decir si la imagen corresponde a esa persona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Face recognition: 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dada una base de datos con K personas y una imagen de entrada -&gt; encontrar la persona a la que corresponde la imagen o decir que no es ninguna de esas personas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5f3e89171_0_8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One-shot Learning, Zero-shot Learning</a:t>
            </a:r>
            <a:endParaRPr/>
          </a:p>
        </p:txBody>
      </p:sp>
      <p:sp>
        <p:nvSpPr>
          <p:cNvPr id="204" name="Google Shape;204;g105f3e89171_0_82"/>
          <p:cNvSpPr txBox="1"/>
          <p:nvPr>
            <p:ph idx="1" type="body"/>
          </p:nvPr>
        </p:nvSpPr>
        <p:spPr>
          <a:xfrm>
            <a:off x="670750" y="19834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One-shot learning: 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en este problema tenemos un solo ejemplo de lo que queremos aprender, por ejemplo cuando tenemos una sola foto de una persona en la base de datos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Zero-shot learning: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 en este problema no hay ningún ejemplo del que aprender, esto significa que al momento de test voy a tener ejemplos que pertenecen a clases que no vi en el training set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5f3e89171_0_87"/>
          <p:cNvSpPr txBox="1"/>
          <p:nvPr>
            <p:ph type="title"/>
          </p:nvPr>
        </p:nvSpPr>
        <p:spPr>
          <a:xfrm>
            <a:off x="727650" y="578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Naive Face Verification 1</a:t>
            </a:r>
            <a:endParaRPr/>
          </a:p>
        </p:txBody>
      </p:sp>
      <p:sp>
        <p:nvSpPr>
          <p:cNvPr id="210" name="Google Shape;210;g105f3e89171_0_87"/>
          <p:cNvSpPr txBox="1"/>
          <p:nvPr>
            <p:ph idx="1" type="body"/>
          </p:nvPr>
        </p:nvSpPr>
        <p:spPr>
          <a:xfrm>
            <a:off x="729450" y="21229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Calcular la distancia euclídea entre las imágenes que nos presentan y la que tenemos en la base de datos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No funciona demasiado bien, hay diferencias de iluminación, de ángulo de sombras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5f3e89171_0_9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Naive approach 2</a:t>
            </a:r>
            <a:endParaRPr/>
          </a:p>
        </p:txBody>
      </p:sp>
      <p:sp>
        <p:nvSpPr>
          <p:cNvPr id="216" name="Google Shape;216;g105f3e89171_0_9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onstruir una red que tenga K+1 salidas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Qué pasa cuando ingresa un nuevo empleado?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Tenemos pocos ejemplos, cómo entrenamos?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46f9856a5_0_5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Trabajo Final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f3e89171_0_97"/>
          <p:cNvSpPr txBox="1"/>
          <p:nvPr>
            <p:ph type="title"/>
          </p:nvPr>
        </p:nvSpPr>
        <p:spPr>
          <a:xfrm>
            <a:off x="729450" y="570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similitud entre imágenes</a:t>
            </a:r>
            <a:endParaRPr/>
          </a:p>
        </p:txBody>
      </p:sp>
      <p:pic>
        <p:nvPicPr>
          <p:cNvPr id="222" name="Google Shape;222;g105f3e89171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57825"/>
            <a:ext cx="3842016" cy="38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05f3e89171_0_97"/>
          <p:cNvSpPr txBox="1"/>
          <p:nvPr/>
        </p:nvSpPr>
        <p:spPr>
          <a:xfrm>
            <a:off x="3433875" y="1225350"/>
            <a:ext cx="58404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d(img1,img2)</a:t>
            </a:r>
            <a:r>
              <a:rPr i="0" lang="e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i="0" lang="e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rado de 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similitud</a:t>
            </a:r>
            <a:r>
              <a:rPr i="0" lang="e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las imágenes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g105f3e89171_0_97"/>
          <p:cNvSpPr txBox="1"/>
          <p:nvPr/>
        </p:nvSpPr>
        <p:spPr>
          <a:xfrm>
            <a:off x="4292375" y="2571750"/>
            <a:ext cx="40209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b="1" i="0" lang="e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d(img1,img2)</a:t>
            </a:r>
            <a:r>
              <a:rPr i="0" lang="e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	≤ τ </a:t>
            </a:r>
            <a:endParaRPr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		&gt; τ </a:t>
            </a:r>
            <a:endParaRPr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5f3e89171_0_104"/>
          <p:cNvSpPr txBox="1"/>
          <p:nvPr>
            <p:ph type="title"/>
          </p:nvPr>
        </p:nvSpPr>
        <p:spPr>
          <a:xfrm>
            <a:off x="727650" y="555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Red siamesa</a:t>
            </a:r>
            <a:endParaRPr/>
          </a:p>
        </p:txBody>
      </p:sp>
      <p:pic>
        <p:nvPicPr>
          <p:cNvPr id="230" name="Google Shape;230;g105f3e89171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63" y="1345900"/>
            <a:ext cx="8092266" cy="37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5f3e89171_0_109"/>
          <p:cNvSpPr txBox="1"/>
          <p:nvPr>
            <p:ph type="title"/>
          </p:nvPr>
        </p:nvSpPr>
        <p:spPr>
          <a:xfrm>
            <a:off x="678100" y="599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Objetivo del entrenamiento</a:t>
            </a:r>
            <a:endParaRPr/>
          </a:p>
        </p:txBody>
      </p:sp>
      <p:pic>
        <p:nvPicPr>
          <p:cNvPr id="236" name="Google Shape;236;g105f3e89171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7947"/>
            <a:ext cx="9144001" cy="19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05f3e89171_0_109"/>
          <p:cNvSpPr txBox="1"/>
          <p:nvPr/>
        </p:nvSpPr>
        <p:spPr>
          <a:xfrm>
            <a:off x="132075" y="3562600"/>
            <a:ext cx="81444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Aprender una red tal que: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 x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(i)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,x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(j)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son la misma persona, ‖f(x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(i)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)-f(x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(j)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)‖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 pequeño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 x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(i)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,x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(j)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son dos personas diferentes, ‖f(x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(i)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)-f(x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(j)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)‖</a:t>
            </a:r>
            <a:r>
              <a:rPr baseline="3000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 grande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5f3e89171_0_115"/>
          <p:cNvSpPr txBox="1"/>
          <p:nvPr>
            <p:ph type="title"/>
          </p:nvPr>
        </p:nvSpPr>
        <p:spPr>
          <a:xfrm>
            <a:off x="727650" y="592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Triplet loss</a:t>
            </a:r>
            <a:endParaRPr/>
          </a:p>
        </p:txBody>
      </p:sp>
      <p:pic>
        <p:nvPicPr>
          <p:cNvPr id="243" name="Google Shape;243;g105f3e89171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450" y="1860350"/>
            <a:ext cx="8839200" cy="2642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105f3e89171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600" y="803000"/>
            <a:ext cx="6327276" cy="42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5f3e89171_0_124"/>
          <p:cNvSpPr txBox="1"/>
          <p:nvPr>
            <p:ph type="title"/>
          </p:nvPr>
        </p:nvSpPr>
        <p:spPr>
          <a:xfrm>
            <a:off x="668950" y="570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Función de costo</a:t>
            </a:r>
            <a:endParaRPr/>
          </a:p>
        </p:txBody>
      </p:sp>
      <p:sp>
        <p:nvSpPr>
          <p:cNvPr id="254" name="Google Shape;254;g105f3e89171_0_124"/>
          <p:cNvSpPr txBox="1"/>
          <p:nvPr>
            <p:ph idx="1" type="body"/>
          </p:nvPr>
        </p:nvSpPr>
        <p:spPr>
          <a:xfrm>
            <a:off x="698300" y="16019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‖f(A)-f(P)‖</a:t>
            </a:r>
            <a:r>
              <a:rPr baseline="30000"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+ α </a:t>
            </a:r>
            <a:r>
              <a:rPr lang="e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≤ </a:t>
            </a: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‖f(A)-f(N)‖</a:t>
            </a:r>
            <a:r>
              <a:rPr baseline="30000"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‖f(A)-f(P)‖</a:t>
            </a:r>
            <a:r>
              <a:rPr baseline="30000"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‖f(A)-f(N)‖</a:t>
            </a:r>
            <a:r>
              <a:rPr baseline="30000"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+ α </a:t>
            </a:r>
            <a:r>
              <a:rPr lang="e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≤ </a:t>
            </a: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ℐ(A,P,N) = max(‖f(A)-f(P)‖</a:t>
            </a:r>
            <a:r>
              <a:rPr baseline="30000"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‖f(A)-f(N)‖</a:t>
            </a:r>
            <a:r>
              <a:rPr baseline="30000"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+ α,0)</a:t>
            </a:r>
            <a:endParaRPr sz="2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 = ∑ℐ(A,P,N)</a:t>
            </a:r>
            <a:endParaRPr sz="2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¿Cómo elegir las tuplas? Elegir los ejemplos difíciles.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g105f3e89171_0_129"/>
          <p:cNvGrpSpPr/>
          <p:nvPr/>
        </p:nvGrpSpPr>
        <p:grpSpPr>
          <a:xfrm>
            <a:off x="593936" y="1994008"/>
            <a:ext cx="6913454" cy="1171689"/>
            <a:chOff x="692151" y="1519894"/>
            <a:chExt cx="9626084" cy="1721047"/>
          </a:xfrm>
        </p:grpSpPr>
        <p:pic>
          <p:nvPicPr>
            <p:cNvPr id="260" name="Google Shape;260;g105f3e89171_0_129"/>
            <p:cNvPicPr preferRelativeResize="0"/>
            <p:nvPr/>
          </p:nvPicPr>
          <p:blipFill rotWithShape="1">
            <a:blip r:embed="rId3">
              <a:alphaModFix/>
            </a:blip>
            <a:srcRect b="30386" l="21003" r="9494" t="0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1" name="Google Shape;261;g105f3e89171_0_129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262" name="Google Shape;262;g105f3e89171_0_129"/>
            <p:cNvSpPr/>
            <p:nvPr/>
          </p:nvSpPr>
          <p:spPr>
            <a:xfrm>
              <a:off x="2705099" y="1620608"/>
              <a:ext cx="1117500" cy="1117500"/>
            </a:xfrm>
            <a:prstGeom prst="cube">
              <a:avLst>
                <a:gd fmla="val 30682" name="adj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3" name="Google Shape;263;g105f3e89171_0_129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264" name="Google Shape;264;g105f3e89171_0_129"/>
            <p:cNvSpPr/>
            <p:nvPr/>
          </p:nvSpPr>
          <p:spPr>
            <a:xfrm>
              <a:off x="4813299" y="1620608"/>
              <a:ext cx="1117500" cy="1117500"/>
            </a:xfrm>
            <a:prstGeom prst="cube">
              <a:avLst>
                <a:gd fmla="val 37500" name="adj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5" name="Google Shape;265;g105f3e89171_0_129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266" name="Google Shape;266;g105f3e89171_0_129"/>
            <p:cNvSpPr/>
            <p:nvPr/>
          </p:nvSpPr>
          <p:spPr>
            <a:xfrm>
              <a:off x="7006257" y="1771469"/>
              <a:ext cx="774600" cy="744300"/>
            </a:xfrm>
            <a:prstGeom prst="cube">
              <a:avLst>
                <a:gd fmla="val 46031" name="adj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7" name="Google Shape;267;g105f3e89171_0_129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268" name="Google Shape;268;g105f3e89171_0_129"/>
            <p:cNvGrpSpPr/>
            <p:nvPr/>
          </p:nvGrpSpPr>
          <p:grpSpPr>
            <a:xfrm>
              <a:off x="8849828" y="1519894"/>
              <a:ext cx="342900" cy="1247400"/>
              <a:chOff x="9004300" y="1610043"/>
              <a:chExt cx="342900" cy="1247400"/>
            </a:xfrm>
          </p:grpSpPr>
          <p:sp>
            <p:nvSpPr>
              <p:cNvPr id="269" name="Google Shape;269;g105f3e89171_0_129"/>
              <p:cNvSpPr/>
              <p:nvPr/>
            </p:nvSpPr>
            <p:spPr>
              <a:xfrm>
                <a:off x="9004300" y="1610043"/>
                <a:ext cx="342900" cy="1247400"/>
              </a:xfrm>
              <a:prstGeom prst="rect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g105f3e89171_0_129"/>
              <p:cNvSpPr/>
              <p:nvPr/>
            </p:nvSpPr>
            <p:spPr>
              <a:xfrm>
                <a:off x="9038590" y="1634309"/>
                <a:ext cx="274200" cy="2742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g105f3e89171_0_129"/>
              <p:cNvSpPr/>
              <p:nvPr/>
            </p:nvSpPr>
            <p:spPr>
              <a:xfrm>
                <a:off x="9038590" y="1978386"/>
                <a:ext cx="274200" cy="2742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g105f3e89171_0_129"/>
              <p:cNvSpPr/>
              <p:nvPr/>
            </p:nvSpPr>
            <p:spPr>
              <a:xfrm>
                <a:off x="9038590" y="2558683"/>
                <a:ext cx="274200" cy="2742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g105f3e89171_0_129"/>
              <p:cNvSpPr txBox="1"/>
              <p:nvPr/>
            </p:nvSpPr>
            <p:spPr>
              <a:xfrm>
                <a:off x="9113233" y="2222682"/>
                <a:ext cx="125100" cy="2769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-28949" l="-47369" r="-52618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74" name="Google Shape;274;g105f3e89171_0_129"/>
            <p:cNvCxnSpPr/>
            <p:nvPr/>
          </p:nvCxnSpPr>
          <p:spPr>
            <a:xfrm>
              <a:off x="9567335" y="2143639"/>
              <a:ext cx="750900" cy="9351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275" name="Google Shape;275;g105f3e89171_0_129"/>
            <p:cNvSpPr txBox="1"/>
            <p:nvPr/>
          </p:nvSpPr>
          <p:spPr>
            <a:xfrm>
              <a:off x="8519317" y="2750741"/>
              <a:ext cx="1003800" cy="490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4709" l="0" r="-66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105f3e89171_0_129"/>
          <p:cNvGrpSpPr/>
          <p:nvPr/>
        </p:nvGrpSpPr>
        <p:grpSpPr>
          <a:xfrm>
            <a:off x="593936" y="2961932"/>
            <a:ext cx="7110384" cy="1378767"/>
            <a:chOff x="692151" y="3515378"/>
            <a:chExt cx="9900284" cy="2025216"/>
          </a:xfrm>
        </p:grpSpPr>
        <p:grpSp>
          <p:nvGrpSpPr>
            <p:cNvPr id="277" name="Google Shape;277;g105f3e89171_0_129"/>
            <p:cNvGrpSpPr/>
            <p:nvPr/>
          </p:nvGrpSpPr>
          <p:grpSpPr>
            <a:xfrm>
              <a:off x="2032000" y="3515378"/>
              <a:ext cx="8560435" cy="2025216"/>
              <a:chOff x="2032000" y="1203192"/>
              <a:chExt cx="8560435" cy="2025216"/>
            </a:xfrm>
          </p:grpSpPr>
          <p:cxnSp>
            <p:nvCxnSpPr>
              <p:cNvPr id="278" name="Google Shape;278;g105f3e89171_0_129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279" name="Google Shape;279;g105f3e89171_0_129"/>
              <p:cNvSpPr/>
              <p:nvPr/>
            </p:nvSpPr>
            <p:spPr>
              <a:xfrm>
                <a:off x="2705099" y="1620608"/>
                <a:ext cx="1117500" cy="1117500"/>
              </a:xfrm>
              <a:prstGeom prst="cube">
                <a:avLst>
                  <a:gd fmla="val 30682" name="adj"/>
                </a:avLst>
              </a:prstGeom>
              <a:solidFill>
                <a:srgbClr val="4472C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0" name="Google Shape;280;g105f3e89171_0_129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281" name="Google Shape;281;g105f3e89171_0_129"/>
              <p:cNvSpPr/>
              <p:nvPr/>
            </p:nvSpPr>
            <p:spPr>
              <a:xfrm>
                <a:off x="4813299" y="1620608"/>
                <a:ext cx="1117500" cy="1117500"/>
              </a:xfrm>
              <a:prstGeom prst="cube">
                <a:avLst>
                  <a:gd fmla="val 37500" name="adj"/>
                </a:avLst>
              </a:prstGeom>
              <a:solidFill>
                <a:srgbClr val="4472C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2" name="Google Shape;282;g105f3e89171_0_129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283" name="Google Shape;283;g105f3e89171_0_129"/>
              <p:cNvSpPr/>
              <p:nvPr/>
            </p:nvSpPr>
            <p:spPr>
              <a:xfrm>
                <a:off x="7006257" y="1771469"/>
                <a:ext cx="774600" cy="744300"/>
              </a:xfrm>
              <a:prstGeom prst="cube">
                <a:avLst>
                  <a:gd fmla="val 46031" name="adj"/>
                </a:avLst>
              </a:prstGeom>
              <a:solidFill>
                <a:srgbClr val="4472C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4" name="Google Shape;284;g105f3e89171_0_129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grpSp>
            <p:nvGrpSpPr>
              <p:cNvPr id="285" name="Google Shape;285;g105f3e89171_0_129"/>
              <p:cNvGrpSpPr/>
              <p:nvPr/>
            </p:nvGrpSpPr>
            <p:grpSpPr>
              <a:xfrm>
                <a:off x="8849828" y="1519894"/>
                <a:ext cx="342900" cy="1247400"/>
                <a:chOff x="9004300" y="1610043"/>
                <a:chExt cx="342900" cy="1247400"/>
              </a:xfrm>
            </p:grpSpPr>
            <p:sp>
              <p:nvSpPr>
                <p:cNvPr id="286" name="Google Shape;286;g105f3e89171_0_129"/>
                <p:cNvSpPr/>
                <p:nvPr/>
              </p:nvSpPr>
              <p:spPr>
                <a:xfrm>
                  <a:off x="9004300" y="1610043"/>
                  <a:ext cx="342900" cy="12474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g105f3e89171_0_129"/>
                <p:cNvSpPr/>
                <p:nvPr/>
              </p:nvSpPr>
              <p:spPr>
                <a:xfrm>
                  <a:off x="9038590" y="1634309"/>
                  <a:ext cx="274200" cy="2742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g105f3e89171_0_129"/>
                <p:cNvSpPr/>
                <p:nvPr/>
              </p:nvSpPr>
              <p:spPr>
                <a:xfrm>
                  <a:off x="9038590" y="1978386"/>
                  <a:ext cx="274200" cy="2742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g105f3e89171_0_129"/>
                <p:cNvSpPr/>
                <p:nvPr/>
              </p:nvSpPr>
              <p:spPr>
                <a:xfrm>
                  <a:off x="9038590" y="2558683"/>
                  <a:ext cx="274200" cy="2742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g105f3e89171_0_129"/>
                <p:cNvSpPr txBox="1"/>
                <p:nvPr/>
              </p:nvSpPr>
              <p:spPr>
                <a:xfrm>
                  <a:off x="9113233" y="2246283"/>
                  <a:ext cx="125100" cy="276900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 b="-28949" l="-47369" r="-52618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91" name="Google Shape;291;g105f3e89171_0_129"/>
              <p:cNvCxnSpPr>
                <a:endCxn id="292" idx="2"/>
              </p:cNvCxnSpPr>
              <p:nvPr/>
            </p:nvCxnSpPr>
            <p:spPr>
              <a:xfrm flipH="1" rot="10800000">
                <a:off x="9567335" y="1340292"/>
                <a:ext cx="750900" cy="803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293" name="Google Shape;293;g105f3e89171_0_129"/>
              <p:cNvSpPr txBox="1"/>
              <p:nvPr/>
            </p:nvSpPr>
            <p:spPr>
              <a:xfrm>
                <a:off x="8519317" y="2738208"/>
                <a:ext cx="1028400" cy="4902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4918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g105f3e89171_0_129"/>
              <p:cNvSpPr/>
              <p:nvPr/>
            </p:nvSpPr>
            <p:spPr>
              <a:xfrm>
                <a:off x="10318235" y="1203192"/>
                <a:ext cx="274200" cy="2742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94" name="Google Shape;294;g105f3e89171_0_129"/>
            <p:cNvPicPr preferRelativeResize="0"/>
            <p:nvPr/>
          </p:nvPicPr>
          <p:blipFill rotWithShape="1">
            <a:blip r:embed="rId8">
              <a:alphaModFix/>
            </a:blip>
            <a:srcRect b="37207" l="26665" r="26298" t="19192"/>
            <a:stretch/>
          </p:blipFill>
          <p:spPr>
            <a:xfrm>
              <a:off x="692151" y="3970713"/>
              <a:ext cx="1123950" cy="1041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g105f3e89171_0_129"/>
          <p:cNvSpPr/>
          <p:nvPr/>
        </p:nvSpPr>
        <p:spPr>
          <a:xfrm>
            <a:off x="753251" y="2840967"/>
            <a:ext cx="462900" cy="307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05f3e89171_0_129"/>
          <p:cNvSpPr/>
          <p:nvPr/>
        </p:nvSpPr>
        <p:spPr>
          <a:xfrm>
            <a:off x="753251" y="4028747"/>
            <a:ext cx="478200" cy="307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05f3e89171_0_129"/>
          <p:cNvSpPr/>
          <p:nvPr/>
        </p:nvSpPr>
        <p:spPr>
          <a:xfrm>
            <a:off x="8058096" y="2849219"/>
            <a:ext cx="371400" cy="423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g105f3e89171_0_129"/>
          <p:cNvCxnSpPr/>
          <p:nvPr/>
        </p:nvCxnSpPr>
        <p:spPr>
          <a:xfrm>
            <a:off x="7776637" y="3054683"/>
            <a:ext cx="258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299" name="Google Shape;299;g105f3e89171_0_129"/>
          <p:cNvSpPr txBox="1"/>
          <p:nvPr/>
        </p:nvSpPr>
        <p:spPr>
          <a:xfrm>
            <a:off x="343375" y="579650"/>
            <a:ext cx="85419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s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Plantear un problema de clasificación supervisado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5f3e89171_0_173"/>
          <p:cNvSpPr txBox="1"/>
          <p:nvPr/>
        </p:nvSpPr>
        <p:spPr>
          <a:xfrm>
            <a:off x="3235971" y="1350075"/>
            <a:ext cx="341400" cy="372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05f3e89171_0_173"/>
          <p:cNvSpPr txBox="1"/>
          <p:nvPr/>
        </p:nvSpPr>
        <p:spPr>
          <a:xfrm>
            <a:off x="5203147" y="1377536"/>
            <a:ext cx="358500" cy="37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g105f3e89171_0_173"/>
          <p:cNvGrpSpPr/>
          <p:nvPr/>
        </p:nvGrpSpPr>
        <p:grpSpPr>
          <a:xfrm>
            <a:off x="2568025" y="1817291"/>
            <a:ext cx="2983683" cy="715924"/>
            <a:chOff x="1248698" y="1768394"/>
            <a:chExt cx="4091160" cy="1006217"/>
          </a:xfrm>
        </p:grpSpPr>
        <p:grpSp>
          <p:nvGrpSpPr>
            <p:cNvPr id="307" name="Google Shape;307;g105f3e89171_0_173"/>
            <p:cNvGrpSpPr/>
            <p:nvPr/>
          </p:nvGrpSpPr>
          <p:grpSpPr>
            <a:xfrm>
              <a:off x="1248698" y="1768394"/>
              <a:ext cx="2187539" cy="1006217"/>
              <a:chOff x="873760" y="1508442"/>
              <a:chExt cx="3009823" cy="1452392"/>
            </a:xfrm>
          </p:grpSpPr>
          <p:pic>
            <p:nvPicPr>
              <p:cNvPr id="308" name="Google Shape;308;g105f3e89171_0_173"/>
              <p:cNvPicPr preferRelativeResize="0"/>
              <p:nvPr/>
            </p:nvPicPr>
            <p:blipFill rotWithShape="1">
              <a:blip r:embed="rId5">
                <a:alphaModFix/>
              </a:blip>
              <a:srcRect b="55409" l="26567" r="25940" t="5479"/>
              <a:stretch/>
            </p:blipFill>
            <p:spPr>
              <a:xfrm>
                <a:off x="873760" y="1508442"/>
                <a:ext cx="1259841" cy="1452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g105f3e89171_0_173"/>
              <p:cNvPicPr preferRelativeResize="0"/>
              <p:nvPr/>
            </p:nvPicPr>
            <p:blipFill rotWithShape="1">
              <a:blip r:embed="rId6">
                <a:alphaModFix/>
              </a:blip>
              <a:srcRect b="19846" l="11673" r="14394" t="0"/>
              <a:stretch/>
            </p:blipFill>
            <p:spPr>
              <a:xfrm>
                <a:off x="2623743" y="1508442"/>
                <a:ext cx="1259840" cy="14523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0" name="Google Shape;310;g105f3e89171_0_173"/>
            <p:cNvSpPr txBox="1"/>
            <p:nvPr/>
          </p:nvSpPr>
          <p:spPr>
            <a:xfrm>
              <a:off x="4874558" y="1964529"/>
              <a:ext cx="465300" cy="523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g105f3e89171_0_173"/>
          <p:cNvGrpSpPr/>
          <p:nvPr/>
        </p:nvGrpSpPr>
        <p:grpSpPr>
          <a:xfrm>
            <a:off x="2568015" y="3474077"/>
            <a:ext cx="2983693" cy="715882"/>
            <a:chOff x="1248684" y="4108194"/>
            <a:chExt cx="4091173" cy="1006158"/>
          </a:xfrm>
        </p:grpSpPr>
        <p:pic>
          <p:nvPicPr>
            <p:cNvPr id="312" name="Google Shape;312;g105f3e89171_0_173"/>
            <p:cNvPicPr preferRelativeResize="0"/>
            <p:nvPr/>
          </p:nvPicPr>
          <p:blipFill rotWithShape="1">
            <a:blip r:embed="rId8">
              <a:alphaModFix/>
            </a:blip>
            <a:srcRect b="18809" l="14625" r="22659" t="6014"/>
            <a:stretch/>
          </p:blipFill>
          <p:spPr>
            <a:xfrm>
              <a:off x="1248684" y="4108194"/>
              <a:ext cx="915633" cy="1006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g105f3e89171_0_173"/>
            <p:cNvPicPr preferRelativeResize="0"/>
            <p:nvPr/>
          </p:nvPicPr>
          <p:blipFill rotWithShape="1">
            <a:blip r:embed="rId9">
              <a:alphaModFix/>
            </a:blip>
            <a:srcRect b="0" l="63525" r="5456" t="12967"/>
            <a:stretch/>
          </p:blipFill>
          <p:spPr>
            <a:xfrm>
              <a:off x="2520544" y="4111807"/>
              <a:ext cx="915633" cy="1002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g105f3e89171_0_173"/>
            <p:cNvSpPr txBox="1"/>
            <p:nvPr/>
          </p:nvSpPr>
          <p:spPr>
            <a:xfrm>
              <a:off x="4874557" y="4349663"/>
              <a:ext cx="465300" cy="523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g105f3e89171_0_173"/>
          <p:cNvGrpSpPr/>
          <p:nvPr/>
        </p:nvGrpSpPr>
        <p:grpSpPr>
          <a:xfrm>
            <a:off x="2568015" y="2645664"/>
            <a:ext cx="2983693" cy="715881"/>
            <a:chOff x="1248684" y="2984058"/>
            <a:chExt cx="4091174" cy="1006158"/>
          </a:xfrm>
        </p:grpSpPr>
        <p:grpSp>
          <p:nvGrpSpPr>
            <p:cNvPr id="316" name="Google Shape;316;g105f3e89171_0_173"/>
            <p:cNvGrpSpPr/>
            <p:nvPr/>
          </p:nvGrpSpPr>
          <p:grpSpPr>
            <a:xfrm>
              <a:off x="1248684" y="2984058"/>
              <a:ext cx="4091174" cy="1006157"/>
              <a:chOff x="1248684" y="2984058"/>
              <a:chExt cx="4091174" cy="1006157"/>
            </a:xfrm>
          </p:grpSpPr>
          <p:pic>
            <p:nvPicPr>
              <p:cNvPr id="317" name="Google Shape;317;g105f3e89171_0_173"/>
              <p:cNvPicPr preferRelativeResize="0"/>
              <p:nvPr/>
            </p:nvPicPr>
            <p:blipFill rotWithShape="1">
              <a:blip r:embed="rId11">
                <a:alphaModFix/>
              </a:blip>
              <a:srcRect b="55409" l="26567" r="25940" t="5479"/>
              <a:stretch/>
            </p:blipFill>
            <p:spPr>
              <a:xfrm>
                <a:off x="1248684" y="2984058"/>
                <a:ext cx="915633" cy="10061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8" name="Google Shape;318;g105f3e89171_0_173"/>
              <p:cNvSpPr txBox="1"/>
              <p:nvPr/>
            </p:nvSpPr>
            <p:spPr>
              <a:xfrm>
                <a:off x="4874558" y="3225527"/>
                <a:ext cx="465300" cy="5232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19" name="Google Shape;319;g105f3e89171_0_173"/>
            <p:cNvPicPr preferRelativeResize="0"/>
            <p:nvPr/>
          </p:nvPicPr>
          <p:blipFill rotWithShape="1">
            <a:blip r:embed="rId13">
              <a:alphaModFix/>
            </a:blip>
            <a:srcRect b="35273" l="22521" r="21650" t="3921"/>
            <a:stretch/>
          </p:blipFill>
          <p:spPr>
            <a:xfrm>
              <a:off x="2520544" y="2984058"/>
              <a:ext cx="915632" cy="10061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g105f3e89171_0_173"/>
          <p:cNvGrpSpPr/>
          <p:nvPr/>
        </p:nvGrpSpPr>
        <p:grpSpPr>
          <a:xfrm>
            <a:off x="2568015" y="4302491"/>
            <a:ext cx="2983693" cy="738159"/>
            <a:chOff x="1248684" y="5261299"/>
            <a:chExt cx="4091174" cy="1037468"/>
          </a:xfrm>
        </p:grpSpPr>
        <p:sp>
          <p:nvSpPr>
            <p:cNvPr id="321" name="Google Shape;321;g105f3e89171_0_173"/>
            <p:cNvSpPr txBox="1"/>
            <p:nvPr/>
          </p:nvSpPr>
          <p:spPr>
            <a:xfrm>
              <a:off x="4874558" y="5473799"/>
              <a:ext cx="465300" cy="523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g105f3e89171_0_173"/>
            <p:cNvPicPr preferRelativeResize="0"/>
            <p:nvPr/>
          </p:nvPicPr>
          <p:blipFill rotWithShape="1">
            <a:blip r:embed="rId15">
              <a:alphaModFix/>
            </a:blip>
            <a:srcRect b="31357" l="48259" r="30054" t="-123"/>
            <a:stretch/>
          </p:blipFill>
          <p:spPr>
            <a:xfrm>
              <a:off x="1248684" y="5292609"/>
              <a:ext cx="915630" cy="1006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g105f3e89171_0_173"/>
            <p:cNvPicPr preferRelativeResize="0"/>
            <p:nvPr/>
          </p:nvPicPr>
          <p:blipFill rotWithShape="1">
            <a:blip r:embed="rId16">
              <a:alphaModFix/>
            </a:blip>
            <a:srcRect b="53563" l="48304" r="29585" t="-1654"/>
            <a:stretch/>
          </p:blipFill>
          <p:spPr>
            <a:xfrm>
              <a:off x="2520544" y="5261299"/>
              <a:ext cx="915632" cy="1037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g105f3e89171_0_173"/>
          <p:cNvSpPr txBox="1"/>
          <p:nvPr/>
        </p:nvSpPr>
        <p:spPr>
          <a:xfrm>
            <a:off x="672731" y="579650"/>
            <a:ext cx="5101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s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¿Cómo armar el dataset?</a:t>
            </a:r>
            <a:endParaRPr b="0" i="0" sz="2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5f3e89171_0_197"/>
          <p:cNvSpPr txBox="1"/>
          <p:nvPr>
            <p:ph type="title"/>
          </p:nvPr>
        </p:nvSpPr>
        <p:spPr>
          <a:xfrm>
            <a:off x="727650" y="518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¿Cómo extraer la cara de la imagen?</a:t>
            </a:r>
            <a:endParaRPr/>
          </a:p>
        </p:txBody>
      </p:sp>
      <p:sp>
        <p:nvSpPr>
          <p:cNvPr id="330" name="Google Shape;330;g105f3e89171_0_197"/>
          <p:cNvSpPr txBox="1"/>
          <p:nvPr>
            <p:ph idx="1" type="body"/>
          </p:nvPr>
        </p:nvSpPr>
        <p:spPr>
          <a:xfrm>
            <a:off x="296550" y="1181325"/>
            <a:ext cx="3775800" cy="16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Joint Face Detection and Alignment using Multi-task Cascaded Convolutional </a:t>
            </a:r>
            <a:r>
              <a:rPr lang="es"/>
              <a:t>Networks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Primero se hace una ‘pirámide’ de imágenes, re-escalando la imagen en varios tamaños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Luego hay 3 etapas de redes convolucionales: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P-Net (proposal network): usan una red convolucional para generar propuestas de bounding boxes, se usa non-max suppression para fusionar ventanas superpuestas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R-Net (refine network): usan otra red convolucional para rechazar muchas de las propuestas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O-Net (output network): similar a la anterior, hace output de la caja y landmarks</a:t>
            </a:r>
            <a:endParaRPr/>
          </a:p>
        </p:txBody>
      </p:sp>
      <p:pic>
        <p:nvPicPr>
          <p:cNvPr id="331" name="Google Shape;331;g105f3e89171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8150" y="997900"/>
            <a:ext cx="3631376" cy="40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5f3e89171_0_39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Autoencoders</a:t>
            </a:r>
            <a:endParaRPr/>
          </a:p>
        </p:txBody>
      </p:sp>
      <p:sp>
        <p:nvSpPr>
          <p:cNvPr id="337" name="Google Shape;337;g105f3e89171_0_398"/>
          <p:cNvSpPr txBox="1"/>
          <p:nvPr>
            <p:ph idx="1" type="body"/>
          </p:nvPr>
        </p:nvSpPr>
        <p:spPr>
          <a:xfrm>
            <a:off x="729450" y="1451675"/>
            <a:ext cx="7688700" cy="28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Son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algoritmos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compresión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datos  donde el mecanismo de compresion y descompresion es: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Específico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los datos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Aprendido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automáticamente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a partir de ejemplos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Inherentemente tiene asociado una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pérdida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g105f3e89171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22" y="2862300"/>
            <a:ext cx="5469751" cy="17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727650" y="604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Sexta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clase: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666625" y="1304050"/>
            <a:ext cx="76887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Transferencia de estilos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Reconocimiento de rostros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Autoencoders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Generación de imágenes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Super-Resolution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Otras aplicaciones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5f3e89171_0_404"/>
          <p:cNvSpPr txBox="1"/>
          <p:nvPr>
            <p:ph type="title"/>
          </p:nvPr>
        </p:nvSpPr>
        <p:spPr>
          <a:xfrm>
            <a:off x="729450" y="615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Usos de los autoencoders</a:t>
            </a:r>
            <a:endParaRPr/>
          </a:p>
        </p:txBody>
      </p:sp>
      <p:sp>
        <p:nvSpPr>
          <p:cNvPr id="344" name="Google Shape;344;g105f3e89171_0_404"/>
          <p:cNvSpPr txBox="1"/>
          <p:nvPr>
            <p:ph idx="1" type="body"/>
          </p:nvPr>
        </p:nvSpPr>
        <p:spPr>
          <a:xfrm>
            <a:off x="729450" y="1545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que los autoencoders no presentan mejoras en cuanto a </a:t>
            </a:r>
            <a:r>
              <a:rPr lang="es"/>
              <a:t>compresión</a:t>
            </a:r>
            <a:r>
              <a:rPr lang="es"/>
              <a:t> si los comparamos con algoritmos </a:t>
            </a:r>
            <a:r>
              <a:rPr lang="es"/>
              <a:t>específicos</a:t>
            </a:r>
            <a:r>
              <a:rPr lang="es"/>
              <a:t> de </a:t>
            </a:r>
            <a:r>
              <a:rPr lang="es"/>
              <a:t>compresión</a:t>
            </a:r>
            <a:r>
              <a:rPr lang="es"/>
              <a:t> de </a:t>
            </a:r>
            <a:r>
              <a:rPr lang="es"/>
              <a:t>imágenes</a:t>
            </a:r>
            <a:r>
              <a:rPr lang="es"/>
              <a:t>, los mismo son ampliamente usados, principalmente en: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Eliminación</a:t>
            </a:r>
            <a:r>
              <a:rPr lang="es"/>
              <a:t> de ruido en </a:t>
            </a:r>
            <a:r>
              <a:rPr lang="es"/>
              <a:t>imágenes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Reducción</a:t>
            </a:r>
            <a:r>
              <a:rPr lang="es"/>
              <a:t> de dimensionalidad para </a:t>
            </a:r>
            <a:r>
              <a:rPr lang="es"/>
              <a:t>visualización</a:t>
            </a:r>
            <a:r>
              <a:rPr lang="es"/>
              <a:t>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Representa un ejemplo de aprendizaje autosupervisado.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 agregarse </a:t>
            </a:r>
            <a:r>
              <a:rPr lang="es"/>
              <a:t>regularización</a:t>
            </a:r>
            <a:r>
              <a:rPr lang="es"/>
              <a:t> para forzar el aprendizaje de representaciones esparsas.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 utilizarse con otras arquitecturas, e.g. con LSTM para trabajar con secuencias.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5f3e89171_0_203"/>
          <p:cNvSpPr txBox="1"/>
          <p:nvPr>
            <p:ph type="title"/>
          </p:nvPr>
        </p:nvSpPr>
        <p:spPr>
          <a:xfrm>
            <a:off x="688875" y="561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5f3e89171_0_208"/>
          <p:cNvSpPr txBox="1"/>
          <p:nvPr>
            <p:ph type="title"/>
          </p:nvPr>
        </p:nvSpPr>
        <p:spPr>
          <a:xfrm>
            <a:off x="691650" y="581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Generación de imágenes</a:t>
            </a:r>
            <a:endParaRPr/>
          </a:p>
        </p:txBody>
      </p:sp>
      <p:sp>
        <p:nvSpPr>
          <p:cNvPr id="355" name="Google Shape;355;g105f3e89171_0_208"/>
          <p:cNvSpPr txBox="1"/>
          <p:nvPr>
            <p:ph idx="1" type="body"/>
          </p:nvPr>
        </p:nvSpPr>
        <p:spPr>
          <a:xfrm>
            <a:off x="729450" y="1545475"/>
            <a:ext cx="76131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Generación de imágenes parecidas a las de un dataset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5f3e89171_0_213"/>
          <p:cNvSpPr txBox="1"/>
          <p:nvPr>
            <p:ph type="title"/>
          </p:nvPr>
        </p:nvSpPr>
        <p:spPr>
          <a:xfrm>
            <a:off x="7276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Generative Adversarial Networks</a:t>
            </a:r>
            <a:endParaRPr/>
          </a:p>
        </p:txBody>
      </p:sp>
      <p:pic>
        <p:nvPicPr>
          <p:cNvPr id="361" name="Google Shape;361;g105f3e89171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75" y="1356038"/>
            <a:ext cx="7315200" cy="319343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05f3e89171_0_213"/>
          <p:cNvSpPr txBox="1"/>
          <p:nvPr/>
        </p:nvSpPr>
        <p:spPr>
          <a:xfrm>
            <a:off x="49750" y="4822100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Ian J. Goodfellow, et al., 2014. </a:t>
            </a:r>
            <a:r>
              <a:rPr lang="es" sz="10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Generative Adversarial Networks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5f3e89171_0_3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g105f3e89171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00" y="1635500"/>
            <a:ext cx="7154335" cy="28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05f3e89171_0_343"/>
          <p:cNvSpPr txBox="1"/>
          <p:nvPr>
            <p:ph type="title"/>
          </p:nvPr>
        </p:nvSpPr>
        <p:spPr>
          <a:xfrm>
            <a:off x="727650" y="548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Evolucion a traves de los </a:t>
            </a:r>
            <a:r>
              <a:rPr lang="es"/>
              <a:t>años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5f3e89171_0_3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05f3e89171_0_3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g105f3e89171_0_349"/>
          <p:cNvGrpSpPr/>
          <p:nvPr/>
        </p:nvGrpSpPr>
        <p:grpSpPr>
          <a:xfrm>
            <a:off x="836823" y="460697"/>
            <a:ext cx="6861756" cy="4444222"/>
            <a:chOff x="59000" y="533100"/>
            <a:chExt cx="6922675" cy="4444222"/>
          </a:xfrm>
        </p:grpSpPr>
        <p:pic>
          <p:nvPicPr>
            <p:cNvPr descr="Example of Vector Arithmetic for GAN Generated Faces" id="377" name="Google Shape;377;g105f3e89171_0_3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000" y="533100"/>
              <a:ext cx="6922675" cy="363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g105f3e89171_0_3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000" y="4167500"/>
              <a:ext cx="6922674" cy="8098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g105f3e89171_0_349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Alec Radford, et al., 2016. </a:t>
            </a:r>
            <a:r>
              <a:rPr lang="es" sz="10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Unsupervised Representation Learning with Deep Convolutional Generative Adversarial Networks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5f3e89171_0_380"/>
          <p:cNvSpPr txBox="1"/>
          <p:nvPr>
            <p:ph idx="1" type="body"/>
          </p:nvPr>
        </p:nvSpPr>
        <p:spPr>
          <a:xfrm>
            <a:off x="5094450" y="560600"/>
            <a:ext cx="3323700" cy="3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Al interpolar dos puntos diferentes en el espacio latente Z, podemos generar numerosos ejemplos intermedios que conserven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las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imágenes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referencia, en mayor o menor medida.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g105f3e89171_0_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487050"/>
            <a:ext cx="4204525" cy="42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05f3e89171_0_380"/>
          <p:cNvSpPr txBox="1"/>
          <p:nvPr/>
        </p:nvSpPr>
        <p:spPr>
          <a:xfrm>
            <a:off x="385400" y="4732700"/>
            <a:ext cx="803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Alec Radford, et al., 2016. </a:t>
            </a:r>
            <a:r>
              <a:rPr lang="es" sz="10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Unsupervised Representation Learning with Deep Convolutional Generative Adversarial Networks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5f3e89171_0_3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05f3e89171_0_3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g105f3e89171_0_358"/>
          <p:cNvGrpSpPr/>
          <p:nvPr/>
        </p:nvGrpSpPr>
        <p:grpSpPr>
          <a:xfrm>
            <a:off x="1895599" y="591949"/>
            <a:ext cx="4943615" cy="4354984"/>
            <a:chOff x="877513" y="533100"/>
            <a:chExt cx="5365912" cy="4610400"/>
          </a:xfrm>
        </p:grpSpPr>
        <p:pic>
          <p:nvPicPr>
            <p:cNvPr id="394" name="Google Shape;394;g105f3e89171_0_3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7513" y="533100"/>
              <a:ext cx="2199725" cy="219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g105f3e89171_0_3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43725" y="533113"/>
              <a:ext cx="2199700" cy="219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g105f3e89171_0_3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7525" y="2943800"/>
              <a:ext cx="2199700" cy="219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g105f3e89171_0_3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3725" y="2881788"/>
              <a:ext cx="2199700" cy="219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g105f3e89171_0_358"/>
            <p:cNvSpPr/>
            <p:nvPr/>
          </p:nvSpPr>
          <p:spPr>
            <a:xfrm>
              <a:off x="3188325" y="1455250"/>
              <a:ext cx="744300" cy="600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g105f3e89171_0_358"/>
            <p:cNvSpPr/>
            <p:nvPr/>
          </p:nvSpPr>
          <p:spPr>
            <a:xfrm>
              <a:off x="3188325" y="3743650"/>
              <a:ext cx="744300" cy="600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g105f3e89171_0_358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Jun-Yan Zhu, et al., 2017. </a:t>
            </a:r>
            <a:r>
              <a:rPr lang="es" sz="10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Unpaired Image-to-Image Translation using Cycle-Consistent Adversarial Networks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5f3e89171_0_3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05f3e89171_0_3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g105f3e89171_0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00" y="1199775"/>
            <a:ext cx="7100050" cy="31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05f3e89171_0_336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Jun-Yan Zhu, et al., 2017. </a:t>
            </a:r>
            <a:r>
              <a:rPr lang="es" sz="10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Unpaired Image-to-Image Translation using Cycle-Consistent Adversarial Networks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5f3e89171_0_321"/>
          <p:cNvSpPr txBox="1"/>
          <p:nvPr>
            <p:ph type="title"/>
          </p:nvPr>
        </p:nvSpPr>
        <p:spPr>
          <a:xfrm>
            <a:off x="687400" y="568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Evolucion redes GAN</a:t>
            </a:r>
            <a:endParaRPr/>
          </a:p>
        </p:txBody>
      </p:sp>
      <p:sp>
        <p:nvSpPr>
          <p:cNvPr id="414" name="Google Shape;414;g105f3e89171_0_321"/>
          <p:cNvSpPr txBox="1"/>
          <p:nvPr>
            <p:ph idx="1" type="body"/>
          </p:nvPr>
        </p:nvSpPr>
        <p:spPr>
          <a:xfrm>
            <a:off x="729450" y="1401500"/>
            <a:ext cx="7688700" cy="29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g105f3e89171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2361525"/>
            <a:ext cx="4097100" cy="23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05f3e89171_0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75" y="1401500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05f3e89171_0_321"/>
          <p:cNvSpPr txBox="1"/>
          <p:nvPr/>
        </p:nvSpPr>
        <p:spPr>
          <a:xfrm>
            <a:off x="77775" y="48006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Egor Zakharov, et al., 2019. Few-Shot Adversarial Learning of Realistic Neural Talking Head Models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f3e89171_0_5"/>
          <p:cNvSpPr txBox="1"/>
          <p:nvPr>
            <p:ph type="title"/>
          </p:nvPr>
        </p:nvSpPr>
        <p:spPr>
          <a:xfrm>
            <a:off x="729463" y="543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Transferencia de estilo</a:t>
            </a:r>
            <a:endParaRPr/>
          </a:p>
        </p:txBody>
      </p:sp>
      <p:pic>
        <p:nvPicPr>
          <p:cNvPr id="105" name="Google Shape;105;g105f3e89171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50" y="1396075"/>
            <a:ext cx="8499150" cy="32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05f3e89171_0_5"/>
          <p:cNvSpPr txBox="1"/>
          <p:nvPr/>
        </p:nvSpPr>
        <p:spPr>
          <a:xfrm>
            <a:off x="729475" y="4625375"/>
            <a:ext cx="6992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“A Neural Algorithm of Artistic Style” . </a:t>
            </a:r>
            <a:r>
              <a:rPr i="0" lang="es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r>
              <a:rPr i="0" lang="es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5f3e89171_0_3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05f3e89171_0_3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05f3e89171_0_329"/>
          <p:cNvSpPr txBox="1"/>
          <p:nvPr/>
        </p:nvSpPr>
        <p:spPr>
          <a:xfrm>
            <a:off x="77775" y="4876875"/>
            <a:ext cx="882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Sid Sharma, “AI Can See Clearly Now: GANs Take the Jitters Out of Video Calls”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g105f3e89171_0_329" title="GAN-video-c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725" y="727200"/>
            <a:ext cx="5532900" cy="41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5f3e89171_0_21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31" name="Google Shape;431;g105f3e89171_0_218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Revisar repositorio: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https://github.com/LynnHo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http://gaugan.org/gaugan2/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5f3e89171_0_223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(Image Super) Resolution</a:t>
            </a:r>
            <a:endParaRPr/>
          </a:p>
        </p:txBody>
      </p:sp>
      <p:sp>
        <p:nvSpPr>
          <p:cNvPr id="437" name="Google Shape;437;g105f3e89171_0_223"/>
          <p:cNvSpPr txBox="1"/>
          <p:nvPr>
            <p:ph idx="1" type="body"/>
          </p:nvPr>
        </p:nvSpPr>
        <p:spPr>
          <a:xfrm>
            <a:off x="729450" y="1317400"/>
            <a:ext cx="7688700" cy="3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El problema de Image Super Resolution, o super resolución de imágenes intenta reconstruir una imagen de alta resolución de una imagen de baja resolución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En particular tenemos Single Image Super Resolution (SISR), que intenta hacerlo de una sola imagen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En general la relación entre I</a:t>
            </a:r>
            <a:r>
              <a:rPr baseline="30000" lang="es">
                <a:latin typeface="Montserrat"/>
                <a:ea typeface="Montserrat"/>
                <a:cs typeface="Montserrat"/>
                <a:sym typeface="Montserrat"/>
              </a:rPr>
              <a:t>LR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y I</a:t>
            </a:r>
            <a:r>
              <a:rPr baseline="30000" lang="es">
                <a:latin typeface="Montserrat"/>
                <a:ea typeface="Montserrat"/>
                <a:cs typeface="Montserrat"/>
                <a:sym typeface="Montserrat"/>
              </a:rPr>
              <a:t>HR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depende de la situación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Muchos estudios asumen que I</a:t>
            </a:r>
            <a:r>
              <a:rPr baseline="30000" lang="es">
                <a:latin typeface="Montserrat"/>
                <a:ea typeface="Montserrat"/>
                <a:cs typeface="Montserrat"/>
                <a:sym typeface="Montserrat"/>
              </a:rPr>
              <a:t>LR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es una versión sub-sampleada de manera bicúbica de I</a:t>
            </a:r>
            <a:r>
              <a:rPr baseline="30000" lang="es">
                <a:latin typeface="Montserrat"/>
                <a:ea typeface="Montserrat"/>
                <a:cs typeface="Montserrat"/>
                <a:sym typeface="Montserrat"/>
              </a:rPr>
              <a:t>HR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, pero hay otras transformaciones posibles: blur, ruido, etc.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Papers: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Enhanced Deep Residual Networks for Single Image Super-Resolution</a:t>
            </a: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Wide Activation for Efficient and Accurate Image Super-Resolution</a:t>
            </a: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Photo-Realistic Single Image Super-Resolution Using a Generative Adversarial Network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5f3e89171_0_22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 de programación</a:t>
            </a:r>
            <a:endParaRPr/>
          </a:p>
        </p:txBody>
      </p:sp>
      <p:sp>
        <p:nvSpPr>
          <p:cNvPr id="443" name="Google Shape;443;g105f3e89171_0_228"/>
          <p:cNvSpPr txBox="1"/>
          <p:nvPr>
            <p:ph idx="1" type="body"/>
          </p:nvPr>
        </p:nvSpPr>
        <p:spPr>
          <a:xfrm>
            <a:off x="727650" y="2071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https://github.com/krasserm/super-resolution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5f3e89171_0_233"/>
          <p:cNvSpPr txBox="1"/>
          <p:nvPr>
            <p:ph type="title"/>
          </p:nvPr>
        </p:nvSpPr>
        <p:spPr>
          <a:xfrm>
            <a:off x="727650" y="577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Ejemplos de aplicaciones en la industria</a:t>
            </a:r>
            <a:endParaRPr/>
          </a:p>
        </p:txBody>
      </p:sp>
      <p:sp>
        <p:nvSpPr>
          <p:cNvPr id="449" name="Google Shape;449;g105f3e89171_0_233"/>
          <p:cNvSpPr txBox="1"/>
          <p:nvPr>
            <p:ph idx="1" type="body"/>
          </p:nvPr>
        </p:nvSpPr>
        <p:spPr>
          <a:xfrm>
            <a:off x="727650" y="1648375"/>
            <a:ext cx="7688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s" sz="1500">
                <a:latin typeface="Montserrat"/>
                <a:ea typeface="Montserrat"/>
                <a:cs typeface="Montserrat"/>
                <a:sym typeface="Montserrat"/>
              </a:rPr>
              <a:t>Otra aplicaciones: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Real-time multi-person pose estimation: </a:t>
            </a:r>
            <a:r>
              <a:rPr lang="es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https://youtu.be/pW6nZXeWlGM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Real-time analysis of behaviour: https://youtu.be/xhp47v5OBXQ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s" sz="1500">
                <a:latin typeface="Montserrat"/>
                <a:ea typeface="Montserrat"/>
                <a:cs typeface="Montserrat"/>
                <a:sym typeface="Montserrat"/>
              </a:rPr>
              <a:t>Aplicaciones en la industria: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Colorización automática: https://youtu.be/ys5nMO4Q0iY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DeepFakes: https://youtu.be/MVBe6_o4cMI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Aplicación práctica de super resolution: renderización 3D (ejemplo, juegos)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5f3e89171_0_238"/>
          <p:cNvSpPr txBox="1"/>
          <p:nvPr>
            <p:ph type="title"/>
          </p:nvPr>
        </p:nvSpPr>
        <p:spPr>
          <a:xfrm>
            <a:off x="692775" y="570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NVIDIA</a:t>
            </a:r>
            <a:r>
              <a:rPr lang="es"/>
              <a:t> Deep Learning Super Sampling (DLSS)</a:t>
            </a:r>
            <a:endParaRPr/>
          </a:p>
        </p:txBody>
      </p:sp>
      <p:sp>
        <p:nvSpPr>
          <p:cNvPr id="455" name="Google Shape;455;g105f3e89171_0_238"/>
          <p:cNvSpPr txBox="1"/>
          <p:nvPr>
            <p:ph idx="1" type="body"/>
          </p:nvPr>
        </p:nvSpPr>
        <p:spPr>
          <a:xfrm>
            <a:off x="664125" y="4032975"/>
            <a:ext cx="77460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https://www.nvidia.com/en-us/geforce/news/nvidia-dlss-2-0-a-big-leap-in-ai-rendering/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Mejora la imagen y a su vez la performance en más de 50%+ y a veces más de 70%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https://www.youtube.com/watch?v=ccPUj5cCs4c&amp;feature=youtu.be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https://youtu.be/KwDs6LrocR4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6" name="Google Shape;456;g105f3e89171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75" y="1411925"/>
            <a:ext cx="7426308" cy="26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105f3e89171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125" y="675075"/>
            <a:ext cx="5907726" cy="42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05f3e89171_0_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800" y="1919725"/>
            <a:ext cx="5362750" cy="30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05f3e89171_0_372"/>
          <p:cNvSpPr txBox="1"/>
          <p:nvPr/>
        </p:nvSpPr>
        <p:spPr>
          <a:xfrm>
            <a:off x="385425" y="567600"/>
            <a:ext cx="695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¿Qué aprenden las ConvNets?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f3e89171_0_15"/>
          <p:cNvSpPr txBox="1"/>
          <p:nvPr>
            <p:ph type="title"/>
          </p:nvPr>
        </p:nvSpPr>
        <p:spPr>
          <a:xfrm>
            <a:off x="729450" y="533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¿Qué aprenden las ConvNets?</a:t>
            </a:r>
            <a:endParaRPr/>
          </a:p>
        </p:txBody>
      </p:sp>
      <p:sp>
        <p:nvSpPr>
          <p:cNvPr id="123" name="Google Shape;123;g105f3e89171_0_15"/>
          <p:cNvSpPr txBox="1"/>
          <p:nvPr>
            <p:ph idx="1" type="body"/>
          </p:nvPr>
        </p:nvSpPr>
        <p:spPr>
          <a:xfrm>
            <a:off x="619375" y="1345150"/>
            <a:ext cx="76887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Mirar patches que maximizan activaciones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¿Qué pasa en diferentes capas? Se hacen más complejos. Ejemplo de red similar a AlexNet: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g105f3e89171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3050" y="2297200"/>
            <a:ext cx="2459174" cy="2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05f3e89171_0_15"/>
          <p:cNvSpPr txBox="1"/>
          <p:nvPr/>
        </p:nvSpPr>
        <p:spPr>
          <a:xfrm>
            <a:off x="3752850" y="2070275"/>
            <a:ext cx="517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2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g105f3e89171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325" y="2373400"/>
            <a:ext cx="2327525" cy="2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05f3e89171_0_15"/>
          <p:cNvSpPr txBox="1"/>
          <p:nvPr/>
        </p:nvSpPr>
        <p:spPr>
          <a:xfrm>
            <a:off x="1120350" y="2143000"/>
            <a:ext cx="517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1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g105f3e89171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9725" y="2192000"/>
            <a:ext cx="3196076" cy="2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05f3e89171_0_15"/>
          <p:cNvSpPr txBox="1"/>
          <p:nvPr/>
        </p:nvSpPr>
        <p:spPr>
          <a:xfrm>
            <a:off x="6879012" y="1917875"/>
            <a:ext cx="517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3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g105f3e89171_0_15"/>
          <p:cNvSpPr txBox="1"/>
          <p:nvPr/>
        </p:nvSpPr>
        <p:spPr>
          <a:xfrm>
            <a:off x="399400" y="4721325"/>
            <a:ext cx="5732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“Visualizing and understanding Convolutional Networks”.  </a:t>
            </a:r>
            <a:r>
              <a:rPr lang="es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105f3e89171_0_26"/>
          <p:cNvPicPr preferRelativeResize="0"/>
          <p:nvPr/>
        </p:nvPicPr>
        <p:blipFill rotWithShape="1">
          <a:blip r:embed="rId3">
            <a:alphaModFix/>
          </a:blip>
          <a:srcRect b="0" l="0" r="0" t="52881"/>
          <a:stretch/>
        </p:blipFill>
        <p:spPr>
          <a:xfrm>
            <a:off x="535625" y="2032150"/>
            <a:ext cx="1915300" cy="22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05f3e89171_0_26"/>
          <p:cNvSpPr txBox="1"/>
          <p:nvPr/>
        </p:nvSpPr>
        <p:spPr>
          <a:xfrm>
            <a:off x="535625" y="1605200"/>
            <a:ext cx="99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4: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g105f3e89171_0_26"/>
          <p:cNvSpPr txBox="1"/>
          <p:nvPr/>
        </p:nvSpPr>
        <p:spPr>
          <a:xfrm>
            <a:off x="4284725" y="1605200"/>
            <a:ext cx="99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Capa 5: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g105f3e89171_0_26"/>
          <p:cNvPicPr preferRelativeResize="0"/>
          <p:nvPr/>
        </p:nvPicPr>
        <p:blipFill rotWithShape="1">
          <a:blip r:embed="rId4">
            <a:alphaModFix/>
          </a:blip>
          <a:srcRect b="53737" l="0" r="0" t="0"/>
          <a:stretch/>
        </p:blipFill>
        <p:spPr>
          <a:xfrm>
            <a:off x="6688675" y="1957400"/>
            <a:ext cx="1969425" cy="22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05f3e89171_0_26"/>
          <p:cNvSpPr txBox="1"/>
          <p:nvPr/>
        </p:nvSpPr>
        <p:spPr>
          <a:xfrm>
            <a:off x="399400" y="4721325"/>
            <a:ext cx="5732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“Visualizing and understanding Convolutional Networks”.  </a:t>
            </a:r>
            <a:r>
              <a:rPr lang="es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g105f3e89171_0_26"/>
          <p:cNvPicPr preferRelativeResize="0"/>
          <p:nvPr/>
        </p:nvPicPr>
        <p:blipFill rotWithShape="1">
          <a:blip r:embed="rId3">
            <a:alphaModFix/>
          </a:blip>
          <a:srcRect b="53876" l="0" r="0" t="0"/>
          <a:stretch/>
        </p:blipFill>
        <p:spPr>
          <a:xfrm>
            <a:off x="2450925" y="2055650"/>
            <a:ext cx="1915300" cy="21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05f3e89171_0_26"/>
          <p:cNvPicPr preferRelativeResize="0"/>
          <p:nvPr/>
        </p:nvPicPr>
        <p:blipFill rotWithShape="1">
          <a:blip r:embed="rId4">
            <a:alphaModFix/>
          </a:blip>
          <a:srcRect b="0" l="0" r="0" t="52671"/>
          <a:stretch/>
        </p:blipFill>
        <p:spPr>
          <a:xfrm>
            <a:off x="4765100" y="1957400"/>
            <a:ext cx="1969425" cy="22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05f3e89171_0_26"/>
          <p:cNvSpPr txBox="1"/>
          <p:nvPr>
            <p:ph type="title"/>
          </p:nvPr>
        </p:nvSpPr>
        <p:spPr>
          <a:xfrm>
            <a:off x="729450" y="533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¿Qué aprenden las ConvNets?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5f3e89171_0_33"/>
          <p:cNvSpPr txBox="1"/>
          <p:nvPr>
            <p:ph type="title"/>
          </p:nvPr>
        </p:nvSpPr>
        <p:spPr>
          <a:xfrm>
            <a:off x="727650" y="526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Cómo definir la función de costo</a:t>
            </a:r>
            <a:endParaRPr/>
          </a:p>
        </p:txBody>
      </p:sp>
      <p:sp>
        <p:nvSpPr>
          <p:cNvPr id="148" name="Google Shape;148;g105f3e89171_0_33"/>
          <p:cNvSpPr txBox="1"/>
          <p:nvPr>
            <p:ph idx="1" type="body"/>
          </p:nvPr>
        </p:nvSpPr>
        <p:spPr>
          <a:xfrm>
            <a:off x="4032825" y="3230825"/>
            <a:ext cx="47223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s" sz="2000"/>
              <a:t>J(G) = α J</a:t>
            </a:r>
            <a:r>
              <a:rPr baseline="-25000" lang="es" sz="2000"/>
              <a:t>content</a:t>
            </a:r>
            <a:r>
              <a:rPr lang="es" sz="2000"/>
              <a:t>(C,G) + β J</a:t>
            </a:r>
            <a:r>
              <a:rPr baseline="-25000" lang="es" sz="2000"/>
              <a:t>style</a:t>
            </a:r>
            <a:r>
              <a:rPr lang="es" sz="2000"/>
              <a:t>(S,G)</a:t>
            </a:r>
            <a:endParaRPr sz="2000"/>
          </a:p>
        </p:txBody>
      </p:sp>
      <p:pic>
        <p:nvPicPr>
          <p:cNvPr id="149" name="Google Shape;149;g105f3e89171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23" y="1061425"/>
            <a:ext cx="4243624" cy="38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